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gif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notesMasterIdLst>
    <p:notesMasterId r:id="rId37"/>
  </p:notesMasterIdLst>
  <p:sldIdLst>
    <p:sldId id="256" r:id="rId2"/>
    <p:sldId id="260" r:id="rId3"/>
    <p:sldId id="285" r:id="rId4"/>
    <p:sldId id="294" r:id="rId5"/>
    <p:sldId id="293" r:id="rId6"/>
    <p:sldId id="257" r:id="rId7"/>
    <p:sldId id="300" r:id="rId8"/>
    <p:sldId id="282" r:id="rId9"/>
    <p:sldId id="286" r:id="rId10"/>
    <p:sldId id="290" r:id="rId11"/>
    <p:sldId id="280" r:id="rId12"/>
    <p:sldId id="297" r:id="rId13"/>
    <p:sldId id="302" r:id="rId14"/>
    <p:sldId id="304" r:id="rId15"/>
    <p:sldId id="261" r:id="rId16"/>
    <p:sldId id="283" r:id="rId17"/>
    <p:sldId id="301" r:id="rId18"/>
    <p:sldId id="298" r:id="rId19"/>
    <p:sldId id="317" r:id="rId20"/>
    <p:sldId id="315" r:id="rId21"/>
    <p:sldId id="316" r:id="rId22"/>
    <p:sldId id="314" r:id="rId23"/>
    <p:sldId id="313" r:id="rId24"/>
    <p:sldId id="319" r:id="rId25"/>
    <p:sldId id="310" r:id="rId26"/>
    <p:sldId id="274" r:id="rId27"/>
    <p:sldId id="263" r:id="rId28"/>
    <p:sldId id="265" r:id="rId29"/>
    <p:sldId id="311" r:id="rId30"/>
    <p:sldId id="266" r:id="rId31"/>
    <p:sldId id="267" r:id="rId32"/>
    <p:sldId id="268" r:id="rId33"/>
    <p:sldId id="275" r:id="rId34"/>
    <p:sldId id="306" r:id="rId35"/>
    <p:sldId id="284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E06"/>
    <a:srgbClr val="23432F"/>
    <a:srgbClr val="CB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51A6A-FD6B-42C0-8C71-AED389211F7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645873-2565-4A98-941F-A6BD472061A9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179D3751-1FDF-4ED3-AF70-ABDAF79075E9}" type="parTrans" cxnId="{068D7F43-6754-470B-8A6F-AD9FEA242BF6}">
      <dgm:prSet/>
      <dgm:spPr/>
      <dgm:t>
        <a:bodyPr/>
        <a:lstStyle/>
        <a:p>
          <a:endParaRPr lang="en-US"/>
        </a:p>
      </dgm:t>
    </dgm:pt>
    <dgm:pt modelId="{12D15F53-7529-4E51-8408-71F9578E120C}" type="sibTrans" cxnId="{068D7F43-6754-470B-8A6F-AD9FEA242BF6}">
      <dgm:prSet/>
      <dgm:spPr/>
      <dgm:t>
        <a:bodyPr/>
        <a:lstStyle/>
        <a:p>
          <a:endParaRPr lang="en-US"/>
        </a:p>
      </dgm:t>
    </dgm:pt>
    <dgm:pt modelId="{2EBA2743-44AC-4E12-90A2-B7C3DCDFC163}" type="pres">
      <dgm:prSet presAssocID="{04C51A6A-FD6B-42C0-8C71-AED389211F72}" presName="diagram" presStyleCnt="0">
        <dgm:presLayoutVars>
          <dgm:dir/>
          <dgm:resizeHandles val="exact"/>
        </dgm:presLayoutVars>
      </dgm:prSet>
      <dgm:spPr/>
    </dgm:pt>
    <dgm:pt modelId="{BAEB3737-206C-43EB-9D3C-FDD71AC92994}" type="pres">
      <dgm:prSet presAssocID="{07645873-2565-4A98-941F-A6BD472061A9}" presName="node" presStyleLbl="node1" presStyleIdx="0" presStyleCnt="1" custScaleX="139942" custScaleY="119433" custLinFactNeighborX="6060" custLinFactNeighborY="2129">
        <dgm:presLayoutVars>
          <dgm:bulletEnabled val="1"/>
        </dgm:presLayoutVars>
      </dgm:prSet>
      <dgm:spPr/>
    </dgm:pt>
  </dgm:ptLst>
  <dgm:cxnLst>
    <dgm:cxn modelId="{A681841B-E731-4065-8A4E-8880BC454E46}" type="presOf" srcId="{07645873-2565-4A98-941F-A6BD472061A9}" destId="{BAEB3737-206C-43EB-9D3C-FDD71AC92994}" srcOrd="0" destOrd="0" presId="urn:microsoft.com/office/officeart/2005/8/layout/default"/>
    <dgm:cxn modelId="{068D7F43-6754-470B-8A6F-AD9FEA242BF6}" srcId="{04C51A6A-FD6B-42C0-8C71-AED389211F72}" destId="{07645873-2565-4A98-941F-A6BD472061A9}" srcOrd="0" destOrd="0" parTransId="{179D3751-1FDF-4ED3-AF70-ABDAF79075E9}" sibTransId="{12D15F53-7529-4E51-8408-71F9578E120C}"/>
    <dgm:cxn modelId="{45BC5BEE-1CC9-4D28-8851-5841C1BB9A9D}" type="presOf" srcId="{04C51A6A-FD6B-42C0-8C71-AED389211F72}" destId="{2EBA2743-44AC-4E12-90A2-B7C3DCDFC163}" srcOrd="0" destOrd="0" presId="urn:microsoft.com/office/officeart/2005/8/layout/default"/>
    <dgm:cxn modelId="{33E3C152-A8CC-4F21-865F-1FEA4CF537D3}" type="presParOf" srcId="{2EBA2743-44AC-4E12-90A2-B7C3DCDFC163}" destId="{BAEB3737-206C-43EB-9D3C-FDD71AC9299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B3737-206C-43EB-9D3C-FDD71AC92994}">
      <dsp:nvSpPr>
        <dsp:cNvPr id="0" name=""/>
        <dsp:cNvSpPr/>
      </dsp:nvSpPr>
      <dsp:spPr>
        <a:xfrm>
          <a:off x="500309" y="33"/>
          <a:ext cx="10352747" cy="5301309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500309" y="33"/>
        <a:ext cx="10352747" cy="5301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5F72FD-C8DF-45F5-AC79-D6492122D83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44EAE6-178A-443D-903B-39796432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651C-ED18-4B04-BC30-29E43D9D1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3E21D-B82C-4431-87BF-59708F323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D9536-95BE-4A6C-8EC1-74B87BD9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67B4-ED8E-4887-BBB3-660BDF6CE528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34386-2DB5-4320-9DFD-9BFD309A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7DDD-0E3F-4A4F-BB0E-DC05EEA8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C3D-21C4-45C7-845D-F25F6AC1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28427-E72A-483B-B1D1-2914D53BE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5FE7F-0DC8-4C03-80D8-F03D9052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9D46-19E8-4B49-BF4A-A3EF7FDEEDD3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93ED6-2DFA-4724-9881-1B1C5240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97944-D13F-41D9-BCCE-151F3D89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1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6A3168-B42C-47F1-B15A-6C2A2CEF8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7EF08-67E1-4F74-96EE-A1789BC51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5F521-4CF3-4EEC-B3CE-72E13CCE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31D-A758-41B2-A5DF-6A13C755C41E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DACF7-0161-4451-BDA8-97236747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0B676-EA23-4111-BF8B-7168B7B6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FE9B-4B1C-40D9-9C34-AEF7AE1A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573A0-ACAE-4636-9D1A-5D07CC610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E912F-5202-458F-B869-15B96AB50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DB76-71CC-4B48-A8C9-E3B1702DDF0D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F713F-CA34-4B93-A53D-A408AAB6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BFAA1-510D-4329-96DB-F359CBF5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8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132F-4AB0-428E-BB49-A70312EC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E7F56-6EAE-4A6D-949D-28EEC968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F8738-202F-42D2-8379-6F7DF6C8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90A2-5CF2-4D28-8A9E-6951049BC774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B3C26-24D1-46B4-90E4-7315DD2C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2D90D-C6F8-4E83-A381-2D5E0C9D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4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619E-B21E-4761-B52F-50BCAE4A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361D7-34BC-4257-9F55-E885D8493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F1FAD-2337-43EC-8ED8-499E024DC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504F8-5B63-4686-8C1E-CD3D74DE2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9092-8B57-4CE2-A1CB-68E5A25D5238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6C81-0709-46F8-90D5-AE2AB139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02A3E-067A-4B53-8FFA-2E6429D1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1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8B4D-F31F-49F4-80D4-7D48110E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440BE-986A-40B6-99DA-0D798E6B6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D6F03-F6CC-4548-B61A-2BF9BA2D9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63E7D-7848-4561-B317-FB4717984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533434-6280-4256-9908-FA1D6D7B9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B61B6-FBE0-4D08-90E5-3FB0070F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A218-8DDB-4F9E-B841-B0D0DA0742CE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FEF57-1911-499F-8748-8555563E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D7BC75-AC16-443B-A1D9-E72A5480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6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C4F5-D11B-4CE9-98BF-4DFAA8F3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C42B6-3BC1-471B-A311-08D083E9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DD06-3032-41E5-9A6D-49B35AC0B1B3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DF19A-AD5E-4E80-A963-C94DEA59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E9725-E613-482E-8986-9D081868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9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6C4D8-2898-4676-9C4D-AB3D325C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8BF9-5318-43B7-B5E1-C34C01471E75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D1AEF-6F71-4A9B-8771-50A7C0D8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968F8-7ACA-4720-82BB-5B825681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B454-5097-4689-957A-7D73636F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97D6F-F61E-4229-A1C7-66A7805C7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20AA4-5FD5-4F06-A6CC-A3CF45EF9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E01AA-3EFD-474B-8029-C5269DE9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0893-31F7-4804-A059-0264D70A4AFB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276ED-9875-4A57-885D-E124B760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04323-EEF8-4A73-B8C7-12C9EE56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2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3F25-3889-4BFE-B8BC-3DAD50AA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E46765-3182-42AD-9699-6E374C110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CC7D3-DC7F-401E-90C0-F177CBDC6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FDF92-78F2-4400-9B53-BBC02CEC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0A32-49A3-4A68-8300-A426656BDEE0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A6371-E56C-49B4-93D0-54BBBC60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6055F-E01C-40E2-8016-52AA4616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2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FAF887-92DD-4913-BCD7-866938C5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0122B-6851-40F8-BF66-B057E1E76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3BF8F-AEC6-485B-B36D-C1FA1A7C2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EA6AD-625F-49C1-9A1E-5367864414B3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B2957-E49D-4CD6-AE51-BA36E8881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5C8AC-DBF6-4F63-A408-A3192FCCB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ites/production/files/2017-07/documents/site_id_instructions_andforms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aniceplaceinthesun.blogspot.com/2008/11/if-i-was-handywoman-i-wouldnt-need.html" TargetMode="External"/><Relationship Id="rId7" Type="http://schemas.openxmlformats.org/officeDocument/2006/relationships/hyperlink" Target="http://neurocritic.blogspot.com/2010/12/bob-builder-googles-in-ophthalmology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www.wisc-online.com/asset-repository/category?CategoryId=15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://toughcookiemommy.com/2011/12/2011-holiday-gift-guide-mega-blok-squad-construction-se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obex_pics/695720295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mr_t_in_dc/578944736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otsimple.com/2012/06/healing-the-yard-with-a-huge-compost-pile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obex_pics/695720295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tephenjjohnson/2859836648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5.jpg"/><Relationship Id="rId7" Type="http://schemas.openxmlformats.org/officeDocument/2006/relationships/hyperlink" Target="http://shroomery.org/forums/showflat.php/number/14226798" TargetMode="External"/><Relationship Id="rId2" Type="http://schemas.openxmlformats.org/officeDocument/2006/relationships/hyperlink" Target="http://boingboing.net/2013/03/15/55-gallons-of-personal-lub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roomery.org/forums/showflat.php/Number/14455117" TargetMode="External"/><Relationship Id="rId5" Type="http://schemas.openxmlformats.org/officeDocument/2006/relationships/image" Target="../media/image16.jpg"/><Relationship Id="rId10" Type="http://schemas.openxmlformats.org/officeDocument/2006/relationships/image" Target="../media/image18.jpg"/><Relationship Id="rId4" Type="http://schemas.openxmlformats.org/officeDocument/2006/relationships/hyperlink" Target="http://www.dudeiwantthat.com/blog/top-10-dude-reader-comments.asp" TargetMode="External"/><Relationship Id="rId9" Type="http://schemas.openxmlformats.org/officeDocument/2006/relationships/hyperlink" Target="https://en.wikipedia.org/wiki/Drum_%28container%29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ransportation_Placards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containrain.com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FB91-AD07-4FDF-B9EC-65023CEF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7" y="29990"/>
            <a:ext cx="7089515" cy="616226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7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7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RCRA - </a:t>
            </a:r>
            <a: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Subpart   l</a:t>
            </a:r>
            <a:b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Alternative Standards for </a:t>
            </a:r>
            <a:b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EPISODIC GENERATION </a:t>
            </a:r>
            <a:b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7300" b="1" kern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Site Remediation Focus </a:t>
            </a:r>
            <a:br>
              <a:rPr lang="en-US" sz="378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78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78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40 CFR 262.230  &amp;  </a:t>
            </a:r>
            <a:br>
              <a:rPr lang="en-US" sz="378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78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40 CFR 262.232(</a:t>
            </a:r>
            <a:r>
              <a:rPr lang="en-US" sz="3780" b="1" kern="1200" cap="none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78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 &amp; (</a:t>
            </a:r>
            <a:r>
              <a:rPr lang="en-US" sz="3780" b="1" kern="1200" cap="none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378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378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DFC0C-809F-47D7-A13D-4CD3EA37E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771" y="29991"/>
            <a:ext cx="3570515" cy="616226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Presented by:  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Maria Petix Kent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Environmental Specialist 3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New Jersey Department of Environmental Protection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Hazardous Waste Compliance &amp; Enforcement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Northern Field Office  Cedar Knolls, NJ  07927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(Phone) 973-656-4470 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(Cell) 609-439-9645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(Fax) 973-631-6331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31EB5-E3F0-4503-B1F0-65AE197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3257" y="6553690"/>
            <a:ext cx="28390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/>
              <a:t>Revised: </a:t>
            </a:r>
            <a:fld id="{ACD0D48A-B740-464C-AAB5-A43366B026C1}" type="datetime1">
              <a:rPr lang="en-US" sz="1050"/>
              <a:pPr>
                <a:spcAft>
                  <a:spcPts val="600"/>
                </a:spcAft>
              </a:pPr>
              <a:t>10/4/2018</a:t>
            </a:fld>
            <a:endParaRPr lang="en-US" sz="10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3819F-8082-4130-A6F5-12466945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588" y="6553690"/>
            <a:ext cx="505369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Episodic Generation - Alternative Standards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B9D0-F17C-442A-937D-1275C368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314" y="6553690"/>
            <a:ext cx="112848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1050"/>
              <a:pPr>
                <a:spcAft>
                  <a:spcPts val="600"/>
                </a:spcAft>
              </a:pPr>
              <a:t>1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7281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35368"/>
          </a:xfrm>
        </p:spPr>
        <p:txBody>
          <a:bodyPr>
            <a:normAutofit fontScale="90000"/>
          </a:bodyPr>
          <a:lstStyle/>
          <a:p>
            <a:r>
              <a:rPr lang="en-US" dirty="0"/>
              <a:t>VSQ	Generator PLANNED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426029"/>
            <a:ext cx="10657740" cy="46373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600" dirty="0"/>
              <a:t>Mario’s Auto Body Planned and Prepared for: </a:t>
            </a:r>
          </a:p>
          <a:p>
            <a:pPr marL="0" indent="0" algn="ctr">
              <a:buNone/>
            </a:pPr>
            <a:endParaRPr lang="en-US" sz="4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short-term project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removal of excess chemical inventory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cleanout of storage room chemicals,  garage &amp; tool shed   cleanout, basements, and other areas at facility containing solvent-based paints &amp; other hazardous wastes, including flammables, solvents.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Mario Sr. estimates the start and end date will be completed with 60 days from the initial day of the event. 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4000" dirty="0"/>
          </a:p>
          <a:p>
            <a:pPr algn="ctr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C7E4-B6D1-4410-AC04-24C44EEC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E76D-B699-4809-9192-D9C35F2A8AE0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9029B-935D-475F-8AA3-3AC55545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CFCA4-5EE3-4DCD-93A5-1D3FA801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0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0DA9-AFDE-433E-81FC-AD431B6B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549" y="400273"/>
            <a:ext cx="10364451" cy="4265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Planned </a:t>
            </a:r>
            <a:r>
              <a:rPr lang="en-US" dirty="0"/>
              <a:t>Episodic Event –</a:t>
            </a:r>
            <a:r>
              <a:rPr lang="en-US" b="1" dirty="0"/>
              <a:t>VSQG to SQG </a:t>
            </a:r>
            <a:r>
              <a:rPr lang="en-US" b="1" i="1" dirty="0"/>
              <a:t>or</a:t>
            </a:r>
            <a:r>
              <a:rPr lang="en-US" b="1" dirty="0"/>
              <a:t> LQG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926F7-28B5-4F2B-9693-38F11C88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045030"/>
            <a:ext cx="10624457" cy="5301341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/>
              <a:t>File an USEPA 8700 form -12</a:t>
            </a:r>
          </a:p>
          <a:p>
            <a:r>
              <a:rPr lang="en-US" sz="3400" dirty="0"/>
              <a:t>Request an USEPA Id Number for hazardous waste activity</a:t>
            </a:r>
          </a:p>
          <a:p>
            <a:r>
              <a:rPr lang="en-US" sz="3400" dirty="0"/>
              <a:t>Fill out addendum to the site identification form: </a:t>
            </a:r>
            <a:r>
              <a:rPr lang="en-US" sz="3400" i="1" dirty="0"/>
              <a:t>Episodic Generator #13</a:t>
            </a:r>
          </a:p>
          <a:p>
            <a:r>
              <a:rPr lang="en-US" sz="3400" dirty="0"/>
              <a:t>Explain the reason for the event.  Planned – sale of business, excess chemical inventory removal.  Cleanup &amp; Disposal</a:t>
            </a:r>
          </a:p>
          <a:p>
            <a:r>
              <a:rPr lang="en-US" sz="3400" dirty="0"/>
              <a:t>Describe the waste(s) generated – waste paints &amp; thinners: Waste codes (D001) characteristic flammables &amp;  (F003)/(F005) listed solvents</a:t>
            </a:r>
          </a:p>
          <a:p>
            <a:r>
              <a:rPr lang="en-US" sz="3400" dirty="0"/>
              <a:t>60 days to remove the waste paint from the time you start the event</a:t>
            </a:r>
          </a:p>
          <a:p>
            <a:r>
              <a:rPr lang="en-US" sz="3400" dirty="0"/>
              <a:t>Use HW manifest w/EPA Id number &amp; TSD – sign &amp; certify form</a:t>
            </a:r>
          </a:p>
          <a:p>
            <a:endParaRPr lang="en-US" sz="34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AA60A-0CDE-4819-A7E9-9FFCB8EF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1556-852F-4959-8CF5-759FEEB5B214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8EE3D-2022-4DEF-B78F-C64E10EB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5A80B-54EF-4933-80B7-6B3D422A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0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74E3-B527-4E2C-B6F7-ECA115EE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6830"/>
            <a:ext cx="10364451" cy="664028"/>
          </a:xfrm>
        </p:spPr>
        <p:txBody>
          <a:bodyPr>
            <a:normAutofit fontScale="90000"/>
          </a:bodyPr>
          <a:lstStyle/>
          <a:p>
            <a:r>
              <a:rPr lang="en-US" dirty="0"/>
              <a:t>USEPA 8700-12 form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BF970E-EA38-4764-871F-B0DC5B3C3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3447" y="440637"/>
            <a:ext cx="2695050" cy="266519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95C2A-7969-41BC-96C5-9932CC89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DEA1-FA17-4FCA-A726-CB46F29D4BE2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2F6EC-39F3-4307-9AA1-0961A7EE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3CB747-5D22-4BA9-8AF3-CE6A7F4F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4AAC0-6112-40D2-BA96-CFB9A0D648C7}"/>
              </a:ext>
            </a:extLst>
          </p:cNvPr>
          <p:cNvSpPr/>
          <p:nvPr/>
        </p:nvSpPr>
        <p:spPr>
          <a:xfrm>
            <a:off x="402771" y="3105835"/>
            <a:ext cx="11157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https://www.epa.gov/sites/production/files/2017-07/documents/site_id_instructions_andforms.pdf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1A5AF-D845-4B4F-B658-FEA597513481}"/>
              </a:ext>
            </a:extLst>
          </p:cNvPr>
          <p:cNvSpPr/>
          <p:nvPr/>
        </p:nvSpPr>
        <p:spPr>
          <a:xfrm rot="10800000" flipV="1">
            <a:off x="1761331" y="3493485"/>
            <a:ext cx="866933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RCRA Subtitle C Reporting Instructions and Forms 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EPA Forms 8700‐12, 8700‐13 A/B, 8700‐23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4055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CA6EB9A-F696-4C37-BDF8-7C5A512CF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1" r="2" b="7018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0D90D6-5600-4755-ABCB-357C81D6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368969"/>
            <a:ext cx="3352128" cy="59355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Item 13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23873AA-76BB-46C4-A68B-31E1E632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547" y="962528"/>
            <a:ext cx="3930315" cy="5285874"/>
          </a:xfrm>
        </p:spPr>
        <p:txBody>
          <a:bodyPr>
            <a:normAutofit/>
          </a:bodyPr>
          <a:lstStyle/>
          <a:p>
            <a:r>
              <a:rPr lang="en-US" sz="2400" dirty="0"/>
              <a:t>EPISODIC GENERATION</a:t>
            </a:r>
          </a:p>
          <a:p>
            <a:r>
              <a:rPr lang="en-US" sz="2400" dirty="0"/>
              <a:t>YES OR NO</a:t>
            </a:r>
          </a:p>
          <a:p>
            <a:r>
              <a:rPr lang="en-US" sz="2400" dirty="0"/>
              <a:t>ARE YOU A VSQG OR SQG GENERATING HW FROM A PLANNED OR UNPLANNED EG EVENT, LASTING NO MORE THAN 60 DAYS, THAT MOVES YOU TO A HIGHER GENERATOR CATEGORY? </a:t>
            </a:r>
          </a:p>
          <a:p>
            <a:r>
              <a:rPr lang="en-US" sz="2400" dirty="0"/>
              <a:t>If yes, go to addendum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4CB4-037B-4343-8A71-E1F8C1C8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14190" y="6265130"/>
            <a:ext cx="20046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09DE6C-EBC8-438B-AF95-D66773D73C2B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F6405-7CCF-4B1B-AB42-922E34AF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6265130"/>
            <a:ext cx="58184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Episodic Generation - Alternative Standards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C67457-E0DF-442B-B43D-01CB4D3E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0D23BFD-599A-42FC-BA78-3D4F905E82BC}"/>
              </a:ext>
            </a:extLst>
          </p:cNvPr>
          <p:cNvSpPr/>
          <p:nvPr/>
        </p:nvSpPr>
        <p:spPr>
          <a:xfrm rot="20684683">
            <a:off x="1627403" y="2495322"/>
            <a:ext cx="925286" cy="36512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E2F6D7F7-4EF3-49FC-8502-A46A2F3C5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2368"/>
          <a:stretch/>
        </p:blipFill>
        <p:spPr>
          <a:xfrm>
            <a:off x="403979" y="147358"/>
            <a:ext cx="7792429" cy="6117772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D014F-8CC0-4937-B0E1-4ABB54D5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304800"/>
            <a:ext cx="3352128" cy="721895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EG Addendum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3577EE8-871C-4B74-B6D4-306745F6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08" y="1026696"/>
            <a:ext cx="3625478" cy="522170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800" b="1" dirty="0">
                <a:latin typeface="Arial Narrow" panose="020B0606020202030204" pitchFamily="34" charset="0"/>
              </a:rPr>
              <a:t>Fill out 1 thru 9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Planned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Unplanned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Emergency contact phone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Emergency contact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Beginning date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End date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Waste description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Estimated quantity (lbs.)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Fed &amp; state waste codes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2CEF-7C9D-414C-AC1F-6FC06BC8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5642" y="626513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B8F85C-C468-412E-AB74-49D44209C6AD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F16D1-61FC-4097-812D-C804517E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6265130"/>
            <a:ext cx="44183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Episodic Generation - Alternative Standards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D05C3-FD84-41B2-8B2F-5FBCC725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F010719E-5A6B-462A-BA56-A9CAFEDEFBE0}"/>
              </a:ext>
            </a:extLst>
          </p:cNvPr>
          <p:cNvSpPr/>
          <p:nvPr/>
        </p:nvSpPr>
        <p:spPr>
          <a:xfrm rot="19925730">
            <a:off x="4842959" y="1880397"/>
            <a:ext cx="978408" cy="484632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F3309F7-D038-4EA9-980E-6EB03B1A47D3}"/>
              </a:ext>
            </a:extLst>
          </p:cNvPr>
          <p:cNvSpPr/>
          <p:nvPr/>
        </p:nvSpPr>
        <p:spPr>
          <a:xfrm rot="1412814">
            <a:off x="224400" y="1626107"/>
            <a:ext cx="978408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D62F9168-57B2-422B-90D1-049DE79C9CD6}"/>
              </a:ext>
            </a:extLst>
          </p:cNvPr>
          <p:cNvSpPr/>
          <p:nvPr/>
        </p:nvSpPr>
        <p:spPr>
          <a:xfrm>
            <a:off x="168329" y="2226246"/>
            <a:ext cx="978408" cy="48463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2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28600"/>
            <a:ext cx="10364451" cy="772886"/>
          </a:xfrm>
        </p:spPr>
        <p:txBody>
          <a:bodyPr/>
          <a:lstStyle/>
          <a:p>
            <a:r>
              <a:rPr lang="en-US" b="1" dirty="0"/>
              <a:t>Unplanned Episodic Event</a:t>
            </a:r>
            <a:r>
              <a:rPr lang="en-US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860" y="1001485"/>
            <a:ext cx="10363826" cy="5508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An episodic event that the generator </a:t>
            </a:r>
            <a:r>
              <a:rPr lang="en-US" sz="3600" b="1" dirty="0"/>
              <a:t>did not plan </a:t>
            </a:r>
            <a:r>
              <a:rPr lang="en-US" sz="3600" dirty="0"/>
              <a:t>or reasonably </a:t>
            </a:r>
            <a:r>
              <a:rPr lang="en-US" sz="3600" b="1" dirty="0"/>
              <a:t>did not expect </a:t>
            </a:r>
            <a:r>
              <a:rPr lang="en-US" sz="3600" dirty="0"/>
              <a:t>to occur, including: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Production process upset</a:t>
            </a:r>
          </a:p>
          <a:p>
            <a:r>
              <a:rPr lang="en-US" sz="4000" dirty="0"/>
              <a:t>Product recalls</a:t>
            </a:r>
          </a:p>
          <a:p>
            <a:r>
              <a:rPr lang="en-US" sz="4000" dirty="0"/>
              <a:t>Accidental spills</a:t>
            </a:r>
          </a:p>
          <a:p>
            <a:r>
              <a:rPr lang="en-US" sz="4000" dirty="0"/>
              <a:t>Acts of nature (hurricane, flood, tornado)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EFB37-687E-4032-92D8-D0621E31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313F-81E6-42A8-9DEE-9C97CDE74FE7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56CD7-7886-4342-A01D-E633A91A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3E767-4F7F-4193-860D-F02F953E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9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9744-A739-4A45-827D-B660EB4F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37458"/>
            <a:ext cx="10364451" cy="751114"/>
          </a:xfrm>
        </p:spPr>
        <p:txBody>
          <a:bodyPr/>
          <a:lstStyle/>
          <a:p>
            <a:pPr algn="ctr"/>
            <a:r>
              <a:rPr lang="en-US" b="1" dirty="0"/>
              <a:t>Unplanned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F8B14-D226-4A51-8C0F-FF1329FEF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3370"/>
            <a:ext cx="12017829" cy="5094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DIASTER CHEMICAL COMPANY</a:t>
            </a:r>
            <a:r>
              <a:rPr lang="en-US" sz="3200" dirty="0"/>
              <a:t> – manufacturer of specialty chemicals </a:t>
            </a:r>
          </a:p>
          <a:p>
            <a:pPr marL="0" indent="0">
              <a:buNone/>
            </a:pPr>
            <a:r>
              <a:rPr lang="en-US" sz="3200" dirty="0"/>
              <a:t>Generates 1,200 lbs. of HW in one calendar month yearly</a:t>
            </a:r>
          </a:p>
          <a:p>
            <a:pPr marL="0" indent="0">
              <a:buNone/>
            </a:pPr>
            <a:r>
              <a:rPr lang="en-US" sz="3200" dirty="0"/>
              <a:t>Current category:     SQG        EPA ID #:    NJD000111999  </a:t>
            </a:r>
          </a:p>
          <a:p>
            <a:r>
              <a:rPr lang="en-US" sz="3200" b="1" dirty="0"/>
              <a:t>Scenario: </a:t>
            </a:r>
            <a:r>
              <a:rPr lang="en-US" sz="3200" dirty="0"/>
              <a:t>  Overfill alarm malfunction resulting in a 3,000-gallon product tank of sulfuric acid spill and discharge of sulfuric acid to ground, approximately 5,000-gallons lost.  </a:t>
            </a:r>
            <a:r>
              <a:rPr lang="en-US" sz="3200" i="1" dirty="0">
                <a:latin typeface="Cooper Black" panose="0208090404030B020404" pitchFamily="18" charset="0"/>
              </a:rPr>
              <a:t>oh no!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32DB7-A12F-4420-B64E-D623ED64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D1A9-72C2-4962-8D60-A3BFB03EACF2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25158-45F7-479D-8B37-88A3BF34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C423-1A5F-4BDF-9B43-1C0A8F67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0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CCEF-32BC-449A-9D8C-973B36B8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6799"/>
          </a:xfrm>
        </p:spPr>
        <p:txBody>
          <a:bodyPr/>
          <a:lstStyle/>
          <a:p>
            <a:r>
              <a:rPr lang="en-US" dirty="0"/>
              <a:t>Diaster Chemical Tank Overfill &amp; Spill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52CA155-B9B1-4D25-8B5A-2A2AF13C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287485" y="-1214071"/>
            <a:ext cx="5617028" cy="961271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02FA1-9BF7-4C3F-A210-080BBB98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5077-EEB8-45AD-B3F6-924F157CF9FE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279C5-7742-4C0F-B83E-4E68931E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76044-B8DC-4BA2-81BC-812BA8EA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8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9C0C0-E5D5-4001-98DA-B9ACE196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283029"/>
            <a:ext cx="11691257" cy="9252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Diaster Chemical – Do they Qualify for Episodic </a:t>
            </a:r>
            <a:r>
              <a:rPr lang="en-US" dirty="0"/>
              <a:t>Generator?      </a:t>
            </a:r>
            <a:r>
              <a:rPr lang="en-US" b="1" dirty="0"/>
              <a:t>YES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B2CE0-BB5A-43F8-9189-A6494F0D7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957943"/>
            <a:ext cx="11201400" cy="52360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Unplanned event that generate HW exceeding their category as SQG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24-hour Hot Line – report the spill of a hazardous substance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Call NJDEP – </a:t>
            </a:r>
            <a:r>
              <a:rPr lang="en-US" b="1" dirty="0"/>
              <a:t>request</a:t>
            </a:r>
            <a:r>
              <a:rPr lang="en-US" dirty="0"/>
              <a:t> episodic generation of spilled with </a:t>
            </a:r>
            <a:r>
              <a:rPr lang="en-US" b="1" dirty="0"/>
              <a:t>72 hours of event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Over 20,000 pounds of D002 corrosive waste removed from parking lot area within 24 hours of spill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SQG to LQG generation quantities of hazardous waste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Diaster Chemicals will store spilled material on site not to exceed 60-days from the onset of the spill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Label the 55-gallon drums </a:t>
            </a:r>
            <a:r>
              <a:rPr lang="en-US" b="1" dirty="0"/>
              <a:t>“Episodic Waste” </a:t>
            </a:r>
            <a:r>
              <a:rPr lang="en-US" dirty="0"/>
              <a:t>with start date and pictorial description of waste characteristics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3ED72-984C-437F-B04A-639D8ECE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8593-AF45-4B58-A569-D2838902DD06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A6459-573B-47E4-94F3-C0CDD45E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0C886-4585-4030-9D8A-DB53BC42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1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17ED1-4274-4A9D-9471-40788BF9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723578"/>
            <a:ext cx="5640557" cy="1645501"/>
          </a:xfrm>
        </p:spPr>
        <p:txBody>
          <a:bodyPr>
            <a:normAutofit/>
          </a:bodyPr>
          <a:lstStyle/>
          <a:p>
            <a:r>
              <a:rPr lang="en-US" dirty="0"/>
              <a:t>Who is </a:t>
            </a:r>
            <a:r>
              <a:rPr lang="en-US" dirty="0" err="1"/>
              <a:t>Buildem</a:t>
            </a:r>
            <a:r>
              <a:rPr lang="en-US" dirty="0"/>
              <a:t> Up LLC?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43A68-C965-442E-8533-C4ECDA2A1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en-US" sz="2000" dirty="0"/>
              <a:t>A minority-based developer </a:t>
            </a:r>
          </a:p>
          <a:p>
            <a:r>
              <a:rPr lang="en-US" sz="2000" dirty="0"/>
              <a:t>Large corporate entity </a:t>
            </a:r>
          </a:p>
          <a:p>
            <a:r>
              <a:rPr lang="en-US" sz="2000" dirty="0"/>
              <a:t>Small construction firm</a:t>
            </a:r>
          </a:p>
          <a:p>
            <a:r>
              <a:rPr lang="en-US" sz="2000" dirty="0"/>
              <a:t>Local family contractor</a:t>
            </a:r>
          </a:p>
          <a:p>
            <a:r>
              <a:rPr lang="en-US" sz="2000" dirty="0"/>
              <a:t>Any developer or builder, any size or situation</a:t>
            </a:r>
          </a:p>
          <a:p>
            <a:r>
              <a:rPr lang="en-US" sz="2000" dirty="0"/>
              <a:t>Does not possess an USEPA ID number</a:t>
            </a:r>
          </a:p>
          <a:p>
            <a:r>
              <a:rPr lang="en-US" sz="2000" dirty="0"/>
              <a:t>Not a hazardous waste generator</a:t>
            </a:r>
          </a:p>
          <a:p>
            <a:r>
              <a:rPr lang="en-US" sz="2000" dirty="0"/>
              <a:t>Found hazardous waste on site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55DF8-FD03-41EC-A40E-14E64690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6593" y="6355080"/>
            <a:ext cx="459507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Episodic Generation - Alternative Standards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357EA-402E-4F95-968F-8694DC69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0908" y="6355080"/>
            <a:ext cx="13618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59CDB76-71CC-4B48-A8C9-E3B1702DDF0D}" type="datetime1">
              <a:rPr lang="en-US">
                <a:solidFill>
                  <a:prstClr val="black"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10/4/2018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C5054-5E80-40E0-90ED-5895582E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750" y="6355080"/>
            <a:ext cx="130614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prstClr val="black"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drawing of a person&#10;&#10;Description generated with high confidence">
            <a:extLst>
              <a:ext uri="{FF2B5EF4-FFF2-40B4-BE49-F238E27FC236}">
                <a16:creationId xmlns:a16="http://schemas.microsoft.com/office/drawing/2014/main" id="{B24CCE9D-360A-47AF-93CB-5D496906C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6291" y="321734"/>
            <a:ext cx="2033550" cy="273981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BE015D06-7953-4080-9686-CE04E1886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02775" y="539036"/>
            <a:ext cx="2364317" cy="2755766"/>
          </a:xfrm>
          <a:prstGeom prst="rect">
            <a:avLst/>
          </a:prstGeom>
        </p:spPr>
      </p:pic>
      <p:pic>
        <p:nvPicPr>
          <p:cNvPr id="21" name="Picture 20" descr="A picture containing toy, doll, indoor&#10;&#10;Description generated with very high confidence">
            <a:extLst>
              <a:ext uri="{FF2B5EF4-FFF2-40B4-BE49-F238E27FC236}">
                <a16:creationId xmlns:a16="http://schemas.microsoft.com/office/drawing/2014/main" id="{99DAFE2B-E759-413F-8521-39D4D6CCAA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394815">
            <a:off x="6508594" y="4078451"/>
            <a:ext cx="2188941" cy="2364317"/>
          </a:xfrm>
          <a:prstGeom prst="rect">
            <a:avLst/>
          </a:prstGeom>
        </p:spPr>
      </p:pic>
      <p:pic>
        <p:nvPicPr>
          <p:cNvPr id="14" name="Picture 13" descr="A picture containing yellow, truck&#10;&#10;Description generated with high confidence">
            <a:extLst>
              <a:ext uri="{FF2B5EF4-FFF2-40B4-BE49-F238E27FC236}">
                <a16:creationId xmlns:a16="http://schemas.microsoft.com/office/drawing/2014/main" id="{1C9BA200-1C83-478A-AA31-CD48E3408E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514533" y="4319819"/>
            <a:ext cx="2364317" cy="21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99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974" y="425794"/>
            <a:ext cx="10351752" cy="81517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Episodic Generation Definition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842" y="1475014"/>
            <a:ext cx="11598442" cy="49257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</a:rPr>
              <a:t>AN ACTIVITY OR ACTIVITIES, EITHER </a:t>
            </a:r>
            <a:r>
              <a:rPr lang="en-US" sz="3600" u="sng" dirty="0">
                <a:solidFill>
                  <a:schemeClr val="tx1"/>
                </a:solidFill>
              </a:rPr>
              <a:t>PLANNED OR UNPLANNED</a:t>
            </a:r>
            <a:r>
              <a:rPr lang="en-US" sz="3600" dirty="0">
                <a:solidFill>
                  <a:schemeClr val="tx1"/>
                </a:solidFill>
              </a:rPr>
              <a:t>, THAT DOES NOT NORMALLY OCCUR DURING GENERATOR OPERATIONS, RESULTING IN AN INCREASE IN THE GENERATION OF HW THAT </a:t>
            </a:r>
            <a:r>
              <a:rPr lang="en-US" sz="3600" u="sng" dirty="0">
                <a:solidFill>
                  <a:schemeClr val="tx1"/>
                </a:solidFill>
              </a:rPr>
              <a:t>EXCEEDS THE CALENDAR MONTH</a:t>
            </a:r>
            <a:r>
              <a:rPr lang="en-US" sz="3600" dirty="0">
                <a:solidFill>
                  <a:schemeClr val="tx1"/>
                </a:solidFill>
              </a:rPr>
              <a:t> QUANTITY LIMITS FOR THE GENERATOR’S </a:t>
            </a:r>
            <a:r>
              <a:rPr lang="en-US" sz="3600" u="sng" dirty="0">
                <a:solidFill>
                  <a:schemeClr val="tx1"/>
                </a:solidFill>
              </a:rPr>
              <a:t>USUAL</a:t>
            </a:r>
            <a:r>
              <a:rPr lang="en-US" sz="3600" dirty="0">
                <a:solidFill>
                  <a:schemeClr val="tx1"/>
                </a:solidFill>
              </a:rPr>
              <a:t> CATEGORY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213F-AC70-4FB5-977B-D6867D28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D4BF-AC08-49E7-92C4-B3ED2A649737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9A8FE-0015-417C-B1FC-F52CAAB9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Episodic Generation - Alternative Standards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34749-4572-406E-82AC-93EDCD1E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1CE8-93CF-436C-B76C-BE2EADAE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04" y="136525"/>
            <a:ext cx="4579282" cy="1600199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Baskerville Old Face" panose="02020602080505020303" pitchFamily="18" charset="0"/>
              </a:rPr>
              <a:t>Buildem</a:t>
            </a:r>
            <a:r>
              <a:rPr lang="en-US" sz="3600" dirty="0">
                <a:latin typeface="Baskerville Old Face" panose="02020602080505020303" pitchFamily="18" charset="0"/>
              </a:rPr>
              <a:t> Up LLC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41B64C-D923-497C-B22A-929FDB09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317171"/>
            <a:ext cx="3651466" cy="4800600"/>
          </a:xfrm>
        </p:spPr>
        <p:txBody>
          <a:bodyPr>
            <a:noAutofit/>
          </a:bodyPr>
          <a:lstStyle/>
          <a:p>
            <a:r>
              <a:rPr lang="en-US" sz="3200" dirty="0"/>
              <a:t>Current structures on property owned by </a:t>
            </a:r>
            <a:r>
              <a:rPr lang="en-US" sz="3200" dirty="0" err="1"/>
              <a:t>Buildem</a:t>
            </a:r>
            <a:r>
              <a:rPr lang="en-US" sz="3200" dirty="0"/>
              <a:t> Up LLC.</a:t>
            </a:r>
          </a:p>
          <a:p>
            <a:endParaRPr lang="en-US" sz="3200" dirty="0"/>
          </a:p>
          <a:p>
            <a:r>
              <a:rPr lang="en-US" sz="3200" dirty="0"/>
              <a:t>Are they eligible for Episodic Generation Alternative Standards?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83D6C-75B2-480A-B487-83EE9170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31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Episodic Generation - Alternative Standards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2037F65E-2F94-4C36-A886-F7E9B6673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258" r="23010"/>
          <a:stretch/>
        </p:blipFill>
        <p:spPr>
          <a:xfrm>
            <a:off x="5024067" y="-1764632"/>
            <a:ext cx="7552944" cy="8602245"/>
          </a:xfrm>
          <a:prstGeom prst="rect">
            <a:avLst/>
          </a:prstGeom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80CD3-5A8B-4920-9B82-EB87EBA9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1856" y="6356350"/>
            <a:ext cx="266090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C59CDB76-71CC-4B48-A8C9-E3B1702DDF0D}" type="datetime1">
              <a:rPr lang="en-US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10/4/2018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0858-F4CE-46CF-86A6-32101DB2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49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B10D-8759-4776-A3D1-F88F75E1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125"/>
            <a:ext cx="11625943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  </a:t>
            </a:r>
            <a:r>
              <a:rPr lang="en-US" sz="4000" dirty="0" err="1">
                <a:latin typeface="Baskerville Old Face" panose="02020602080505020303" pitchFamily="18" charset="0"/>
              </a:rPr>
              <a:t>Buildem</a:t>
            </a:r>
            <a:r>
              <a:rPr lang="en-US" sz="4000" dirty="0">
                <a:latin typeface="Baskerville Old Face" panose="02020602080505020303" pitchFamily="18" charset="0"/>
              </a:rPr>
              <a:t> Up, LLC – Proposed Redevelopment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2D1EC-BD54-40D9-9766-F38FDD90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100"/>
            <a:ext cx="10663989" cy="50577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1EBFF-D360-48AE-9EDE-0B61DA7B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DB76-71CC-4B48-A8C9-E3B1702DDF0D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62A86-1FBE-4CAA-8FA9-DD0E8545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461E-3937-42FA-BE08-3A0DE482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 descr="A car parked on the side of a building&#10;&#10;Description generated with very high confidence">
            <a:extLst>
              <a:ext uri="{FF2B5EF4-FFF2-40B4-BE49-F238E27FC236}">
                <a16:creationId xmlns:a16="http://schemas.microsoft.com/office/drawing/2014/main" id="{D9EBF6F1-E5A5-48DB-BC4E-3048D8278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199" y="1529407"/>
            <a:ext cx="10776286" cy="48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9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1F8D-12E1-46A0-9171-2D1F3DD47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365125"/>
            <a:ext cx="10896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Soil Excavation for Proposed Town Redevelopment Center Case Study </a:t>
            </a:r>
            <a:r>
              <a:rPr lang="en-US" dirty="0">
                <a:latin typeface="Baskerville Old Face" panose="02020602080505020303" pitchFamily="18" charset="0"/>
              </a:rPr>
              <a:t>– </a:t>
            </a:r>
            <a:r>
              <a:rPr lang="en-US" dirty="0" err="1">
                <a:latin typeface="Baskerville Old Face" panose="02020602080505020303" pitchFamily="18" charset="0"/>
              </a:rPr>
              <a:t>Buildem</a:t>
            </a:r>
            <a:r>
              <a:rPr lang="en-US" dirty="0">
                <a:latin typeface="Baskerville Old Face" panose="02020602080505020303" pitchFamily="18" charset="0"/>
              </a:rPr>
              <a:t> Up LLC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D0E35-883A-45B6-9270-1F73C743B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3" y="1847850"/>
            <a:ext cx="10983687" cy="4351338"/>
          </a:xfrm>
        </p:spPr>
        <p:txBody>
          <a:bodyPr>
            <a:normAutofit/>
          </a:bodyPr>
          <a:lstStyle/>
          <a:p>
            <a:r>
              <a:rPr lang="en-US" dirty="0"/>
              <a:t>Current property owner is a developer.   NOT a HW generator.  No EPA ID number associated with the current property owner’s operation.  </a:t>
            </a:r>
          </a:p>
          <a:p>
            <a:r>
              <a:rPr lang="en-US" dirty="0"/>
              <a:t>Previous property owner operated the site as an old garage</a:t>
            </a:r>
          </a:p>
          <a:p>
            <a:r>
              <a:rPr lang="en-US" dirty="0"/>
              <a:t>A LSRP is assigned to the property and has an approved remediation plan. </a:t>
            </a:r>
          </a:p>
          <a:p>
            <a:r>
              <a:rPr lang="en-US" dirty="0"/>
              <a:t>Small garage on the property is slated for demolition.  MUST dispose of contaminated soils as hazardous waste.  </a:t>
            </a:r>
          </a:p>
          <a:p>
            <a:r>
              <a:rPr lang="en-US" dirty="0"/>
              <a:t>Question:  Can they use Episodic Generation alternative for accumulation and disposal?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F5F1A-8243-41A9-8A70-15CA84BF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DB76-71CC-4B48-A8C9-E3B1702DDF0D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8848A-9FC7-46A0-8BC9-D4282D29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868AD-F307-4B87-A0F6-5A5B9D0E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74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66C1-698C-40CE-B757-97EDD566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Small Excavated Soil Pile found Contaminated Exceeding TCLP Lead </a:t>
            </a:r>
          </a:p>
        </p:txBody>
      </p:sp>
      <p:pic>
        <p:nvPicPr>
          <p:cNvPr id="10" name="Content Placeholder 9" descr="A picture containing outdoor, tree, ground, grass&#10;&#10;Description generated with very high confidence">
            <a:extLst>
              <a:ext uri="{FF2B5EF4-FFF2-40B4-BE49-F238E27FC236}">
                <a16:creationId xmlns:a16="http://schemas.microsoft.com/office/drawing/2014/main" id="{D627835A-24FF-471B-A2D0-2022989A9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3840" y="1690689"/>
            <a:ext cx="9063789" cy="466566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B6FDB-350A-48BC-BD20-7A0F4084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DB76-71CC-4B48-A8C9-E3B1702DDF0D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CA733-8461-4F3B-BB5F-3A90EDC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38730-CAE0-40DC-9451-D1C8E833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4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1CE8-93CF-436C-B76C-BE2EADAE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04" y="136525"/>
            <a:ext cx="4579282" cy="1600199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Baskerville Old Face" panose="02020602080505020303" pitchFamily="18" charset="0"/>
              </a:rPr>
              <a:t>Buildem</a:t>
            </a:r>
            <a:r>
              <a:rPr lang="en-US" sz="3600" dirty="0">
                <a:latin typeface="Baskerville Old Face" panose="02020602080505020303" pitchFamily="18" charset="0"/>
              </a:rPr>
              <a:t> Up LLC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41B64C-D923-497C-B22A-929FDB09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545771"/>
            <a:ext cx="3651466" cy="4678049"/>
          </a:xfrm>
        </p:spPr>
        <p:txBody>
          <a:bodyPr>
            <a:noAutofit/>
          </a:bodyPr>
          <a:lstStyle/>
          <a:p>
            <a:r>
              <a:rPr lang="en-US" sz="3200" dirty="0"/>
              <a:t>Excavation of soils adjacent to a old structure that was found to contain elevated levels of lead from a previous operation or historic contaminated fill.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83D6C-75B2-480A-B487-83EE9170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Episodic Generation - Alternative Standards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2037F65E-2F94-4C36-A886-F7E9B6673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258" r="23010"/>
          <a:stretch/>
        </p:blipFill>
        <p:spPr>
          <a:xfrm>
            <a:off x="5024067" y="-1764632"/>
            <a:ext cx="7552944" cy="8602245"/>
          </a:xfrm>
          <a:prstGeom prst="rect">
            <a:avLst/>
          </a:prstGeom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80CD3-5A8B-4920-9B82-EB87EBA9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1856" y="6356350"/>
            <a:ext cx="266090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C59CDB76-71CC-4B48-A8C9-E3B1702DDF0D}" type="datetime1">
              <a:rPr lang="en-US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10/4/2018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0858-F4CE-46CF-86A6-32101DB2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89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66C1-698C-40CE-B757-97EDD566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365125"/>
            <a:ext cx="11843657" cy="1325563"/>
          </a:xfrm>
        </p:spPr>
        <p:txBody>
          <a:bodyPr/>
          <a:lstStyle/>
          <a:p>
            <a:pPr algn="ctr"/>
            <a:r>
              <a:rPr lang="en-US" dirty="0"/>
              <a:t>  Excavated Soil Piles found Contaminated with Lead</a:t>
            </a:r>
            <a:br>
              <a:rPr lang="en-US" dirty="0"/>
            </a:br>
            <a:r>
              <a:rPr lang="en-US" sz="3600" dirty="0"/>
              <a:t>Not Eligible for Episodic Generation –over 60 Days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B6FDB-350A-48BC-BD20-7A0F4084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DB76-71CC-4B48-A8C9-E3B1702DDF0D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CA733-8461-4F3B-BB5F-3A90EDC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Episodic Generation – Alternative Standards </a:t>
            </a:r>
          </a:p>
        </p:txBody>
      </p:sp>
      <p:pic>
        <p:nvPicPr>
          <p:cNvPr id="14" name="Content Placeholder 13" descr="A picture containing sky, outdoor, ground&#10;&#10;Description generated with very high confidence">
            <a:extLst>
              <a:ext uri="{FF2B5EF4-FFF2-40B4-BE49-F238E27FC236}">
                <a16:creationId xmlns:a16="http://schemas.microsoft.com/office/drawing/2014/main" id="{B92616D6-40F7-4E37-84FD-F7E91AFE6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13165" y="1690688"/>
            <a:ext cx="9639846" cy="4486275"/>
          </a:xfrm>
        </p:spPr>
      </p:pic>
    </p:spTree>
    <p:extLst>
      <p:ext uri="{BB962C8B-B14F-4D97-AF65-F5344CB8AC3E}">
        <p14:creationId xmlns:p14="http://schemas.microsoft.com/office/powerpoint/2010/main" val="2639790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9578-D644-4F19-9900-A2D2DEA4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1342"/>
          </a:xfrm>
        </p:spPr>
        <p:txBody>
          <a:bodyPr/>
          <a:lstStyle/>
          <a:p>
            <a:r>
              <a:rPr lang="en-US" dirty="0"/>
              <a:t>Labels on Containers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4AD4-FAC9-4FEF-985F-0C7D35101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747"/>
            <a:ext cx="10363826" cy="443573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THE WORDS “</a:t>
            </a:r>
            <a:r>
              <a:rPr lang="en-US" sz="3200" b="1" dirty="0"/>
              <a:t>EPISODIC HAZARDOUS WASTE</a:t>
            </a:r>
            <a:r>
              <a:rPr lang="en-US" sz="3200" dirty="0"/>
              <a:t>”</a:t>
            </a:r>
          </a:p>
          <a:p>
            <a:r>
              <a:rPr lang="en-US" sz="3200" dirty="0"/>
              <a:t>Hazardous waste characteristics</a:t>
            </a:r>
          </a:p>
          <a:p>
            <a:pPr lvl="1"/>
            <a:r>
              <a:rPr lang="en-US" sz="3200" dirty="0"/>
              <a:t>Ignitable</a:t>
            </a:r>
          </a:p>
          <a:p>
            <a:pPr lvl="1"/>
            <a:r>
              <a:rPr lang="en-US" sz="3200" dirty="0"/>
              <a:t>Corrosive</a:t>
            </a:r>
          </a:p>
          <a:p>
            <a:pPr lvl="1"/>
            <a:r>
              <a:rPr lang="en-US" sz="3200" dirty="0"/>
              <a:t>Reactive</a:t>
            </a:r>
          </a:p>
          <a:p>
            <a:pPr lvl="1"/>
            <a:r>
              <a:rPr lang="en-US" sz="3200" dirty="0"/>
              <a:t>Toxic</a:t>
            </a:r>
          </a:p>
          <a:p>
            <a:pPr lvl="1"/>
            <a:r>
              <a:rPr lang="en-US" sz="3200" dirty="0"/>
              <a:t>DOT labeling or placarding</a:t>
            </a:r>
          </a:p>
          <a:p>
            <a:pPr lvl="1"/>
            <a:r>
              <a:rPr lang="en-US" sz="3200" dirty="0"/>
              <a:t>Hazardous statement or pictogram (OSHA) or National Fire Protection (NFPA code)</a:t>
            </a:r>
          </a:p>
          <a:p>
            <a:pPr lvl="1"/>
            <a:r>
              <a:rPr lang="en-US" sz="3200" b="1" dirty="0"/>
              <a:t>Date of generation clearly visible for inspection on each container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36C43-BBA0-4A9D-BD96-9FA43801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6F88-A126-4BA6-8280-DB11DA2BD5F8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25626-4C6B-4BD1-B45D-777F63DF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6A7CE-2DFA-4F5E-8CB7-CB2A51C7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13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0"/>
            <a:ext cx="10364451" cy="859972"/>
          </a:xfrm>
        </p:spPr>
        <p:txBody>
          <a:bodyPr>
            <a:normAutofit/>
          </a:bodyPr>
          <a:lstStyle/>
          <a:p>
            <a:r>
              <a:rPr lang="en-US" dirty="0"/>
              <a:t>CONTAINER LABELING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957944"/>
            <a:ext cx="10876607" cy="5900056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4200" dirty="0"/>
              <a:t>“EPISODIC HAZARDOUS WASTE”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4200" dirty="0"/>
              <a:t>IGNITABLE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4200" dirty="0"/>
              <a:t>CORROSIVE </a:t>
            </a:r>
            <a:r>
              <a:rPr lang="en-US" sz="4400" dirty="0">
                <a:hlinkClick r:id="rId2" tooltip="http://boingboing.net/2013/03/15/55-gallons-of-personal-lube.html"/>
              </a:rPr>
              <a:t>This Photo</a:t>
            </a:r>
            <a:r>
              <a:rPr lang="en-US" sz="4400" dirty="0"/>
              <a:t> by </a:t>
            </a:r>
            <a:endParaRPr lang="en-US" sz="42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4200" dirty="0"/>
              <a:t>REACTIVE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4200" dirty="0"/>
              <a:t>TOXIC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4200" dirty="0"/>
              <a:t>MARK THE DATE THE EPISODIC EVENT Began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4200" dirty="0"/>
              <a:t>CLEARLY VISIBLE </a:t>
            </a:r>
          </a:p>
          <a:p>
            <a:pPr marL="914400" lvl="2" indent="0">
              <a:buNone/>
            </a:pPr>
            <a:endParaRPr lang="en-US" sz="4200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AAB8D-530A-4663-BAF6-A57E222B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84E0-FFC8-4771-B070-D072AB09FD0C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FFB96-FB2D-4894-B780-FE847740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B509-3DB5-4167-980F-81C70518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69B3A4-1160-4CBD-B4FB-EA615A31B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47875" y="1264171"/>
            <a:ext cx="19050" cy="9525"/>
          </a:xfrm>
          <a:prstGeom prst="rect">
            <a:avLst/>
          </a:prstGeom>
        </p:spPr>
      </p:pic>
      <p:pic>
        <p:nvPicPr>
          <p:cNvPr id="11" name="Picture 10" descr="A picture containing indoor, sitting, wall&#10;&#10;Description generated with very high confidence">
            <a:extLst>
              <a:ext uri="{FF2B5EF4-FFF2-40B4-BE49-F238E27FC236}">
                <a16:creationId xmlns:a16="http://schemas.microsoft.com/office/drawing/2014/main" id="{C3AD8FA5-7CE5-4741-8BF1-6D2C205D6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25" y="1694577"/>
            <a:ext cx="4114800" cy="4724528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C7127DA-1FDC-4574-BC6D-4C32D66D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47875" y="1564171"/>
            <a:ext cx="19050" cy="9525"/>
          </a:xfrm>
          <a:prstGeom prst="rect">
            <a:avLst/>
          </a:prstGeom>
        </p:spPr>
      </p:pic>
      <p:pic>
        <p:nvPicPr>
          <p:cNvPr id="20" name="Picture 19" descr="A close up of a barrel&#10;&#10;Description generated with high confidence">
            <a:extLst>
              <a:ext uri="{FF2B5EF4-FFF2-40B4-BE49-F238E27FC236}">
                <a16:creationId xmlns:a16="http://schemas.microsoft.com/office/drawing/2014/main" id="{7719B315-A551-47A8-BF99-E70113CB7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163076" y="1643744"/>
            <a:ext cx="3745658" cy="5214256"/>
          </a:xfrm>
          <a:prstGeom prst="rect">
            <a:avLst/>
          </a:prstGeom>
        </p:spPr>
      </p:pic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E9A02A8-525E-4F5A-B15B-9729DFB7E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6086475" y="3424237"/>
            <a:ext cx="19050" cy="9525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A4BE8B8-3947-42A6-90EC-9AE8BA0D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6086475" y="3424237"/>
            <a:ext cx="19050" cy="9525"/>
          </a:xfrm>
          <a:prstGeom prst="rect">
            <a:avLst/>
          </a:prstGeom>
        </p:spPr>
      </p:pic>
      <p:pic>
        <p:nvPicPr>
          <p:cNvPr id="29" name="Picture 28" descr=" Closed, labeled, good integrity, compatable with contents">
            <a:extLst>
              <a:ext uri="{FF2B5EF4-FFF2-40B4-BE49-F238E27FC236}">
                <a16:creationId xmlns:a16="http://schemas.microsoft.com/office/drawing/2014/main" id="{F48F403E-0792-4649-BE36-77C89C15A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08734" y="1643744"/>
            <a:ext cx="4254688" cy="534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05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383C-51F2-4400-878A-EBF5FE49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36525"/>
            <a:ext cx="10440025" cy="838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	EG Requirements for HW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2DB5-06B4-4B8E-8D7D-D20D3D3CA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208314"/>
            <a:ext cx="10363826" cy="4674961"/>
          </a:xfrm>
        </p:spPr>
        <p:txBody>
          <a:bodyPr>
            <a:noAutofit/>
          </a:bodyPr>
          <a:lstStyle/>
          <a:p>
            <a:r>
              <a:rPr lang="en-US" sz="4000" dirty="0"/>
              <a:t>Containers in good condition, closed, no releases to air, soil, or water</a:t>
            </a:r>
          </a:p>
          <a:p>
            <a:r>
              <a:rPr lang="en-US" sz="4000" b="1" dirty="0"/>
              <a:t>Tanks</a:t>
            </a:r>
            <a:r>
              <a:rPr lang="en-US" sz="4000" dirty="0"/>
              <a:t> in good condition, overflow system, inspected once each operating day, and must operate according to its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FEE46-38C1-4490-B9AC-C5F23027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779-FF64-42EF-B7B7-73EBF668FB2B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3F437-313C-4B19-BEBF-86345722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DC975-E045-449C-B286-6855015C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45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A545D-9110-4171-BDA4-BCB1BF34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PLACARDS/PICTOGRAMS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180F1-0A52-498A-9F19-03936E59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DB76-71CC-4B48-A8C9-E3B1702DDF0D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BC71-4D0B-4310-A7BB-1F0DF6E0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69B14-0A7A-4F20-8E39-54946A60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238561E-50C8-4FE3-9C9F-EC806E603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07958" y="1235241"/>
            <a:ext cx="9480885" cy="512110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D63037-1883-4F28-875A-706739FFBA51}"/>
              </a:ext>
            </a:extLst>
          </p:cNvPr>
          <p:cNvSpPr txBox="1"/>
          <p:nvPr/>
        </p:nvSpPr>
        <p:spPr>
          <a:xfrm>
            <a:off x="6362700" y="4748212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File:Transportation_Placard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0103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7AE7-A9E9-4BCD-8634-80B71584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5433"/>
            <a:ext cx="9144000" cy="25186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Temporarily Exceeds Existing Generator Categories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sz="5800" dirty="0">
                <a:solidFill>
                  <a:schemeClr val="bg1"/>
                </a:solidFill>
              </a:rPr>
              <a:t>V</a:t>
            </a:r>
            <a:r>
              <a:rPr lang="en-US" sz="5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SQG &amp; SQG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966F7-9712-4645-B55A-18445525C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716" y="3064043"/>
            <a:ext cx="11566358" cy="288757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Planned:  </a:t>
            </a:r>
            <a:r>
              <a:rPr lang="en-US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Short-term construction projects, site remediation, equipment maintenance, excessive chemical inventory, and site production process decommissions</a:t>
            </a:r>
          </a:p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Unplanned: </a:t>
            </a:r>
            <a:r>
              <a:rPr lang="en-US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P</a:t>
            </a:r>
            <a:r>
              <a:rPr lang="en-US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rocess upsets, product recalls, accidental spills, acts of nature (</a:t>
            </a:r>
            <a:r>
              <a:rPr lang="en-US" sz="320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floods, tornados, hurricanes)</a:t>
            </a:r>
          </a:p>
          <a:p>
            <a:pPr algn="ctr"/>
            <a:endParaRPr lang="en-US" sz="3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0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AF8C-D391-49B9-9689-45679C3E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5971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89DD734-0C58-4315-AFC0-A6753CFB0557}" type="datetime1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10/4/2018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F3239-2923-4074-BAF0-1717D8D0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71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Episodic Generation - Alternative Standards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DBF2D-9CB4-4F41-89AA-4D1477F1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56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B1B0-A9B6-43C1-ACB7-6E0F89F5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Manifest Waste Off Site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9A597-393C-457C-998F-2F35F77EF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Comply with hazardous waste manifest requirements</a:t>
            </a:r>
          </a:p>
          <a:p>
            <a:r>
              <a:rPr lang="en-US" sz="4400" dirty="0"/>
              <a:t>Send to a designated TSD facility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A5808-F972-453A-A06E-C6C9AF7F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6B92-D7E0-4458-AA2B-6A29248EE985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9960-5856-4FF9-BF63-DEB97D30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C1530-2B34-4C1F-8FED-FC46AFA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44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3171-BD66-428B-90EC-94716DE3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60-Day Limitation </a:t>
            </a:r>
            <a:r>
              <a:rPr lang="en-US" dirty="0"/>
              <a:t>for VSQG &amp; SQG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C59F-DCBE-4CC2-B433-1A1C49A5D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From start of episodic event  to </a:t>
            </a:r>
          </a:p>
          <a:p>
            <a:pPr marL="0" indent="0" algn="ctr">
              <a:buNone/>
            </a:pPr>
            <a:r>
              <a:rPr lang="en-US" sz="4800" dirty="0"/>
              <a:t>off site </a:t>
            </a:r>
            <a:r>
              <a:rPr lang="en-US" sz="4800" b="1" dirty="0"/>
              <a:t>TSD</a:t>
            </a:r>
            <a:r>
              <a:rPr lang="en-US" sz="4800" dirty="0"/>
              <a:t> =  60 days or less </a:t>
            </a:r>
          </a:p>
          <a:p>
            <a:pPr marL="0" indent="0" algn="ctr">
              <a:buNone/>
            </a:pPr>
            <a:r>
              <a:rPr lang="en-US" sz="4800" dirty="0"/>
              <a:t>for on-site accumulation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8E871-B64F-4DB9-BA6D-56DF64A1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1909-A0C5-43C5-9391-7599A3BF2E63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8C1C-1411-4AAD-AB28-C495B42F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F57D7-582A-408E-8AC4-1634D286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05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D9BF-6740-4011-8686-542CB0D1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83030"/>
            <a:ext cx="10364451" cy="576941"/>
          </a:xfrm>
        </p:spPr>
        <p:txBody>
          <a:bodyPr>
            <a:normAutofit fontScale="90000"/>
          </a:bodyPr>
          <a:lstStyle/>
          <a:p>
            <a:r>
              <a:rPr lang="en-US" dirty="0"/>
              <a:t>Recordkeeping for VSQG &amp; SQG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3C4A6-1772-4AF1-A4BC-10ECD9638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99459"/>
            <a:ext cx="10363826" cy="5148941"/>
          </a:xfrm>
        </p:spPr>
        <p:txBody>
          <a:bodyPr>
            <a:normAutofit/>
          </a:bodyPr>
          <a:lstStyle/>
          <a:p>
            <a:r>
              <a:rPr lang="en-US" sz="2800" dirty="0"/>
              <a:t>Maintain records on site</a:t>
            </a:r>
          </a:p>
          <a:p>
            <a:r>
              <a:rPr lang="en-US" sz="2800" dirty="0"/>
              <a:t>Identify beginning and end dates of episodic event</a:t>
            </a:r>
          </a:p>
          <a:p>
            <a:r>
              <a:rPr lang="en-US" sz="2800" dirty="0"/>
              <a:t>Description of event</a:t>
            </a:r>
          </a:p>
          <a:p>
            <a:r>
              <a:rPr lang="en-US" sz="2800" dirty="0"/>
              <a:t>Description of types and quantities of HW generated</a:t>
            </a:r>
          </a:p>
          <a:p>
            <a:r>
              <a:rPr lang="en-US" sz="2800" dirty="0"/>
              <a:t>Description of TSD receiving the wastes</a:t>
            </a:r>
          </a:p>
          <a:p>
            <a:r>
              <a:rPr lang="en-US" sz="2800" dirty="0"/>
              <a:t>Name of transporter(s)</a:t>
            </a:r>
          </a:p>
          <a:p>
            <a:r>
              <a:rPr lang="en-US" sz="2800" dirty="0"/>
              <a:t>If EPA approved, letter to conduct one additional episodic event per calendar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81D06-CAC9-4DDC-9D37-D054D401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59D4-DBFC-4E36-9121-F6A0216CF4C2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CD5B-7501-4B21-87C6-08141228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EC643-9340-42E2-8F50-A8AC0153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67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5172-52BE-442F-A8D5-69EE1790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Off-Site Disposal Time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FF4FB-858B-4AAA-B97A-C35C89FB9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Ship to off site designated facility (TSD) within 60 days from the start of the episodic event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198A-16D9-44CF-B094-4CBB6D0E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3835-D85B-4766-8CD2-96E14F93B15B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D6A8-8F5C-4F44-AF76-5BD84EF1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B411A-F5A4-4D2C-89F6-11A51124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71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36FC-7643-4D96-80D1-582827A8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50372"/>
            <a:ext cx="10364451" cy="794658"/>
          </a:xfrm>
        </p:spPr>
        <p:txBody>
          <a:bodyPr/>
          <a:lstStyle/>
          <a:p>
            <a:pPr algn="ctr"/>
            <a:r>
              <a:rPr lang="en-US" b="1" dirty="0"/>
              <a:t>Helpful Phone Numbers </a:t>
            </a:r>
            <a:r>
              <a:rPr lang="en-US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E1127-DF60-405C-9B26-60C7BD6D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045030"/>
            <a:ext cx="11865428" cy="5736770"/>
          </a:xfrm>
        </p:spPr>
        <p:txBody>
          <a:bodyPr>
            <a:normAutofit/>
          </a:bodyPr>
          <a:lstStyle/>
          <a:p>
            <a:r>
              <a:rPr lang="en-US" sz="3200" dirty="0"/>
              <a:t>Phone #: 	</a:t>
            </a:r>
            <a:r>
              <a:rPr lang="en-US" sz="3300" dirty="0"/>
              <a:t>NJDEP COMMUNICATION CENTER HOT LINE  </a:t>
            </a:r>
          </a:p>
          <a:p>
            <a:pPr marL="0" indent="0">
              <a:buNone/>
            </a:pPr>
            <a:r>
              <a:rPr lang="en-US" sz="3300" dirty="0"/>
              <a:t>                          24-hour a day,  7 days a week 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		  1-877-WARN DEP  (1-877-927-6337)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Contacts:    Northern Field Office -    973-656-4470</a:t>
            </a:r>
          </a:p>
          <a:p>
            <a:pPr marL="2286000" lvl="5" indent="0">
              <a:buNone/>
            </a:pPr>
            <a:r>
              <a:rPr lang="en-US" sz="3300" dirty="0"/>
              <a:t>Central Field Office -    609-292-3962</a:t>
            </a:r>
          </a:p>
          <a:p>
            <a:pPr marL="1828800" lvl="4" indent="0">
              <a:buNone/>
            </a:pPr>
            <a:r>
              <a:rPr lang="en-US" sz="3300" dirty="0"/>
              <a:t>     Southern Field Office -  856-614-3658</a:t>
            </a:r>
          </a:p>
          <a:p>
            <a:pPr lvl="3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8A8A9-9194-4F0A-A835-DCF1115B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B99-59BB-4653-97EC-CE3ACB1CDA13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B48D7-4CBC-490E-9C07-6C8075A6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0B897-6E44-4645-AA64-B93911FC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46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C9C5-5F48-4FE9-BB50-51A5A323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2144"/>
            <a:ext cx="10364451" cy="751114"/>
          </a:xfrm>
        </p:spPr>
        <p:txBody>
          <a:bodyPr/>
          <a:lstStyle/>
          <a:p>
            <a:r>
              <a:rPr lang="en-US" dirty="0"/>
              <a:t>Thank you!	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AC6D42-EF35-4484-A7B6-602F9003A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439291"/>
              </p:ext>
            </p:extLst>
          </p:nvPr>
        </p:nvGraphicFramePr>
        <p:xfrm>
          <a:off x="914399" y="925286"/>
          <a:ext cx="10853057" cy="530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3514-DB87-4005-AEE1-AA25D06D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0314-6C1F-4DBF-9384-CC92CD91926D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E6862-4B26-4E1E-A31F-73429DF4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F9F70-22B7-4132-8FB4-E55CFEC6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2BEDA-A43C-42E3-B9BF-F9743206E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940222">
            <a:off x="566057" y="1023258"/>
            <a:ext cx="1883229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7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6968-B76D-4115-8F0B-F37E8E0B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136525"/>
            <a:ext cx="11081657" cy="1596177"/>
          </a:xfrm>
        </p:spPr>
        <p:txBody>
          <a:bodyPr/>
          <a:lstStyle/>
          <a:p>
            <a:r>
              <a:rPr lang="en-US" dirty="0"/>
              <a:t>Who Is Eligible To Be An Episodic Generator (EG)</a:t>
            </a:r>
          </a:p>
        </p:txBody>
      </p:sp>
      <p:pic>
        <p:nvPicPr>
          <p:cNvPr id="2050" name="Picture 2" descr="C:\Users\mkent\AppData\Local\Microsoft\Windows\Temporary Internet Files\Content.IE5\J6Q46WY5\pintinho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2897549"/>
            <a:ext cx="3942919" cy="15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0529B-1FB9-46C2-9371-4262722F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529A-98B8-4AF9-946C-D4762F92C978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AB115-942F-4F38-89DE-EC26FE46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759A0-53BA-4648-9A42-AC35AA81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830" y="4694830"/>
            <a:ext cx="11821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Very Small Quantity Generators         </a:t>
            </a:r>
            <a:r>
              <a:rPr lang="en-US" sz="2000" dirty="0"/>
              <a:t> </a:t>
            </a:r>
            <a:r>
              <a:rPr lang="en-US" sz="3600" dirty="0"/>
              <a:t>Small Quantity Generators (VSQG) &lt;220 lbs./month              (SQG)&lt;2,200 lbs./month</a:t>
            </a:r>
          </a:p>
          <a:p>
            <a:endParaRPr lang="en-US" sz="3600" dirty="0"/>
          </a:p>
        </p:txBody>
      </p:sp>
      <p:pic>
        <p:nvPicPr>
          <p:cNvPr id="7" name="Picture 2" descr="C:\Users\mkent\AppData\Local\Microsoft\Windows\Temporary Internet Files\Content.IE5\J6Q46WY5\pintinho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58" y="1417580"/>
            <a:ext cx="5834242" cy="34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kent\AppData\Local\Microsoft\Windows\Temporary Internet Files\Content.IE5\J6Q46WY5\pintinhos[1].jpg">
            <a:extLst>
              <a:ext uri="{FF2B5EF4-FFF2-40B4-BE49-F238E27FC236}">
                <a16:creationId xmlns:a16="http://schemas.microsoft.com/office/drawing/2014/main" id="{879BB136-35F7-406E-8C3C-64850C65E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9" r="-1" b="16365"/>
          <a:stretch/>
        </p:blipFill>
        <p:spPr bwMode="auto">
          <a:xfrm>
            <a:off x="234902" y="446314"/>
            <a:ext cx="11004884" cy="594646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0882F8-6817-43A4-A3DD-C760DC77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10955">
            <a:off x="1594078" y="877750"/>
            <a:ext cx="9602379" cy="37152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dirty="0"/>
              <a:t>LQG NOT ELIGIBLE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36640-229F-47A5-8536-0FA1CBF67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2" y="5237164"/>
            <a:ext cx="8689976" cy="6461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D57C0-730A-4C9D-8073-3A36DD52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5FB6-1A0D-4045-BC63-D651EF7BC074}" type="datetime1">
              <a:rPr lang="en-US" smtClean="0">
                <a:solidFill>
                  <a:schemeClr val="tx1"/>
                </a:solidFill>
              </a:rPr>
              <a:t>10/4/2018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18B80-A538-4A02-B052-CFC9D5BE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Episodic Generation - Alternative Standards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9950E-29DF-4440-9D4A-62F73AC8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4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C54C-4A08-4508-B563-2B5ED0DE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9744"/>
            <a:ext cx="10364451" cy="936170"/>
          </a:xfrm>
        </p:spPr>
        <p:txBody>
          <a:bodyPr/>
          <a:lstStyle/>
          <a:p>
            <a:pPr algn="l"/>
            <a:r>
              <a:rPr lang="en-US" sz="2400" dirty="0"/>
              <a:t>EXAMPLE:        </a:t>
            </a:r>
            <a:r>
              <a:rPr lang="en-US" b="1" dirty="0"/>
              <a:t>MARIO’S AUTO BODY SHOP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E92B-56A3-4885-BBBB-D7B583C28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055914"/>
            <a:ext cx="11386456" cy="5540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 Current Generation:      One 55-GALLON DRUM OF LACQUER/6 MONTHS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b="1" dirty="0"/>
              <a:t>CURRENT CATEGORY: VSQG     -       No USEPA Id Number    -   Manifest Only </a:t>
            </a:r>
          </a:p>
          <a:p>
            <a:pPr marL="0" indent="0">
              <a:buNone/>
            </a:pPr>
            <a:r>
              <a:rPr lang="en-US" sz="2600" b="1" dirty="0"/>
              <a:t> </a:t>
            </a:r>
          </a:p>
          <a:p>
            <a:r>
              <a:rPr lang="en-US" sz="3600" b="1" dirty="0"/>
              <a:t>SCENIARO:  </a:t>
            </a:r>
            <a:r>
              <a:rPr lang="en-US" sz="3600" cap="none" dirty="0"/>
              <a:t>Mario Sr. is selling the business to Mario Jr. </a:t>
            </a:r>
          </a:p>
          <a:p>
            <a:pPr marL="0" indent="0" algn="ctr">
              <a:buNone/>
            </a:pPr>
            <a:r>
              <a:rPr lang="en-US" sz="3600" cap="none" dirty="0"/>
              <a:t>  </a:t>
            </a:r>
            <a:r>
              <a:rPr lang="en-US" sz="4000" cap="none" dirty="0"/>
              <a:t>The out-of-date </a:t>
            </a:r>
            <a:r>
              <a:rPr lang="en-US" sz="4000" cap="none" dirty="0">
                <a:solidFill>
                  <a:srgbClr val="C00000"/>
                </a:solidFill>
              </a:rPr>
              <a:t>SOLVENT-BASED PAINT </a:t>
            </a:r>
            <a:r>
              <a:rPr lang="en-US" sz="4000" cap="none" dirty="0"/>
              <a:t>system in the existing flammable storage room is being replaced with a NEW </a:t>
            </a:r>
            <a:r>
              <a:rPr lang="en-US" sz="4000" cap="none" dirty="0">
                <a:solidFill>
                  <a:srgbClr val="002060"/>
                </a:solidFill>
              </a:rPr>
              <a:t>WATER-BASED PAINT </a:t>
            </a:r>
            <a:r>
              <a:rPr lang="en-US" sz="4000" cap="none" dirty="0"/>
              <a:t>system.  </a:t>
            </a:r>
          </a:p>
          <a:p>
            <a:endParaRPr lang="en-US" sz="4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16014-819E-4EC4-BAB2-07BE6B33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FBAC-B364-429D-BD8C-6ED1360CE31B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B7B86-E3A8-4816-A17A-050B0A3C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4CA1D-A6E4-4FC2-86E9-38AD400E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59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7C3C-2FEB-451D-8C67-1B0035D05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74172"/>
            <a:ext cx="10364451" cy="859972"/>
          </a:xfrm>
        </p:spPr>
        <p:txBody>
          <a:bodyPr/>
          <a:lstStyle/>
          <a:p>
            <a:r>
              <a:rPr lang="en-US" dirty="0"/>
              <a:t>Mario’s Auto Body’s Paint Shop Storage Shed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D567A3-F17A-49E6-B4E8-EAC716820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475" y="1331495"/>
            <a:ext cx="10364451" cy="4845468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D1325-621B-42CC-8F56-1A4336EA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642F-DB83-4AD0-9B3F-967D9155CFA4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D72BD-06C7-41A5-B445-88A75E83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94392-58C5-47BD-9ABD-B1A8E012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7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E4C7E-CBC1-4C23-BCAA-E03AFFBD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3" y="417095"/>
            <a:ext cx="11646569" cy="168442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Can Mario’s Auto Body Apply For </a:t>
            </a:r>
            <a:br>
              <a:rPr lang="en-US" dirty="0"/>
            </a:br>
            <a:r>
              <a:rPr lang="en-US" dirty="0"/>
              <a:t>Episodic Generation?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A61BD-B2D9-486A-832E-10F98F0C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45894"/>
            <a:ext cx="11332029" cy="4110455"/>
          </a:xfrm>
        </p:spPr>
        <p:txBody>
          <a:bodyPr>
            <a:normAutofit/>
          </a:bodyPr>
          <a:lstStyle/>
          <a:p>
            <a:r>
              <a:rPr lang="en-US" sz="3200" b="1" i="1" dirty="0"/>
              <a:t>How much waste will be generated to change generator status?</a:t>
            </a:r>
            <a:endParaRPr lang="en-US" sz="3200" i="1" dirty="0"/>
          </a:p>
          <a:p>
            <a:r>
              <a:rPr lang="en-US" sz="4000" dirty="0"/>
              <a:t>Flammable storage area contains: </a:t>
            </a:r>
          </a:p>
          <a:p>
            <a:pPr marL="0" indent="0" algn="ctr">
              <a:buNone/>
            </a:pPr>
            <a:r>
              <a:rPr lang="en-US" sz="4000" b="1" dirty="0"/>
              <a:t>50</a:t>
            </a:r>
            <a:r>
              <a:rPr lang="en-US" sz="4000" dirty="0"/>
              <a:t> 55-gallon drums ( 400 lbs./drum) = 20,000 lbs. of                 solvent-based paints and acetone/lacquers  </a:t>
            </a:r>
          </a:p>
          <a:p>
            <a:endParaRPr lang="en-US" sz="3200" dirty="0"/>
          </a:p>
          <a:p>
            <a:r>
              <a:rPr lang="en-US" sz="3200" dirty="0"/>
              <a:t>Can Mario Sr. become an Episodic Generator?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1109C-4011-4F82-947A-E961AB5F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1A4E-8287-4B7A-98FA-A6CC932DEB3B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B53DA-0F87-4725-8708-19012CC4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04717-8FB8-4D1F-BF93-8D25AFFE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5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1B23-063F-467F-9B6E-E9FD16B12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83029"/>
            <a:ext cx="10829046" cy="1770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EPISODIC EVENT – PLANNED OR UNPLANNED?</a:t>
            </a:r>
            <a:br>
              <a:rPr lang="en-US" dirty="0"/>
            </a:br>
            <a:br>
              <a:rPr lang="en-US" dirty="0"/>
            </a:br>
            <a:r>
              <a:rPr lang="en-US" sz="8000" b="1" i="1" dirty="0"/>
              <a:t>YES – Planned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5C8D7-0CFF-4916-9A9A-24FCA29EB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979"/>
            <a:ext cx="10515600" cy="3898984"/>
          </a:xfrm>
        </p:spPr>
        <p:txBody>
          <a:bodyPr>
            <a:normAutofit/>
          </a:bodyPr>
          <a:lstStyle/>
          <a:p>
            <a:r>
              <a:rPr lang="en-US" sz="6000" dirty="0"/>
              <a:t>Mario Sr. has a planned event that will create a hazardous waste quantity that exceeds 220 pounds in one calendar month.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9C12E-FA8C-40C6-BA6D-FE9CAC69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FD05-F88E-458E-9C19-5CDFC393B34B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6336-0285-4F8D-BE0D-4A633E2B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Episodic Generation - Alternative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489D3-30A0-4887-AB54-2E9E672F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5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1533</Words>
  <Application>Microsoft Office PowerPoint</Application>
  <PresentationFormat>Widescreen</PresentationFormat>
  <Paragraphs>274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Baskerville Old Face</vt:lpstr>
      <vt:lpstr>Calibri</vt:lpstr>
      <vt:lpstr>Calibri Light</vt:lpstr>
      <vt:lpstr>Cooper Black</vt:lpstr>
      <vt:lpstr>Wingdings</vt:lpstr>
      <vt:lpstr>Office Theme</vt:lpstr>
      <vt:lpstr>  RCRA - Subpart   l Alternative Standards for  EPISODIC GENERATION   Site Remediation Focus   40 CFR 262.230  &amp;   40 CFR 262.232(a) &amp; (b)  </vt:lpstr>
      <vt:lpstr> Episodic Generation Definition </vt:lpstr>
      <vt:lpstr>Temporarily Exceeds Existing Generator Categories  For VSQG &amp; SQG</vt:lpstr>
      <vt:lpstr>Who Is Eligible To Be An Episodic Generator (EG)</vt:lpstr>
      <vt:lpstr>LQG NOT ELIGIBLE </vt:lpstr>
      <vt:lpstr>EXAMPLE:        MARIO’S AUTO BODY SHOP</vt:lpstr>
      <vt:lpstr>Mario’s Auto Body’s Paint Shop Storage Shed</vt:lpstr>
      <vt:lpstr> Can Mario’s Auto Body Apply For  Episodic Generation?  </vt:lpstr>
      <vt:lpstr>EPISODIC EVENT – PLANNED OR UNPLANNED?  YES – Planned Event</vt:lpstr>
      <vt:lpstr>VSQ Generator PLANNED EVENT</vt:lpstr>
      <vt:lpstr>Planned Episodic Event –VSQG to SQG or LQG</vt:lpstr>
      <vt:lpstr>USEPA 8700-12 form</vt:lpstr>
      <vt:lpstr>Item 13</vt:lpstr>
      <vt:lpstr>EG Addendum</vt:lpstr>
      <vt:lpstr>Unplanned Episodic Event  </vt:lpstr>
      <vt:lpstr>Unplanned Scenario</vt:lpstr>
      <vt:lpstr>Diaster Chemical Tank Overfill &amp; Spill</vt:lpstr>
      <vt:lpstr>Diaster Chemical – Do they Qualify for Episodic Generator?      YES </vt:lpstr>
      <vt:lpstr>Who is Buildem Up LLC?</vt:lpstr>
      <vt:lpstr>Buildem Up LLC</vt:lpstr>
      <vt:lpstr>  Buildem Up, LLC – Proposed Redevelopment Plan</vt:lpstr>
      <vt:lpstr>Soil Excavation for Proposed Town Redevelopment Center Case Study – Buildem Up LLC</vt:lpstr>
      <vt:lpstr>Small Excavated Soil Pile found Contaminated Exceeding TCLP Lead </vt:lpstr>
      <vt:lpstr>Buildem Up LLC</vt:lpstr>
      <vt:lpstr>  Excavated Soil Piles found Contaminated with Lead Not Eligible for Episodic Generation –over 60 Days  </vt:lpstr>
      <vt:lpstr>Labels on Containers  </vt:lpstr>
      <vt:lpstr>CONTAINER LABELING </vt:lpstr>
      <vt:lpstr>  EG Requirements for HW Management</vt:lpstr>
      <vt:lpstr>PLACARDS/PICTOGRAMS</vt:lpstr>
      <vt:lpstr>HW Manifest Waste Off Site </vt:lpstr>
      <vt:lpstr>60-Day Limitation for VSQG &amp; SQG </vt:lpstr>
      <vt:lpstr>Recordkeeping for VSQG &amp; SQG</vt:lpstr>
      <vt:lpstr>Off-Site Disposal Time Line</vt:lpstr>
      <vt:lpstr>Helpful Phone Numbers 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Kent</dc:creator>
  <cp:lastModifiedBy>Maria Kent</cp:lastModifiedBy>
  <cp:revision>152</cp:revision>
  <cp:lastPrinted>2018-10-04T21:52:20Z</cp:lastPrinted>
  <dcterms:created xsi:type="dcterms:W3CDTF">2018-03-19T21:31:45Z</dcterms:created>
  <dcterms:modified xsi:type="dcterms:W3CDTF">2018-10-04T22:12:43Z</dcterms:modified>
</cp:coreProperties>
</file>